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64" r:id="rId5"/>
    <p:sldId id="265" r:id="rId6"/>
    <p:sldId id="266" r:id="rId7"/>
    <p:sldId id="267" r:id="rId8"/>
    <p:sldId id="269" r:id="rId9"/>
    <p:sldId id="261" r:id="rId10"/>
    <p:sldId id="271" r:id="rId11"/>
    <p:sldId id="272" r:id="rId12"/>
    <p:sldId id="270" r:id="rId13"/>
    <p:sldId id="273" r:id="rId1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902" y="482697"/>
            <a:ext cx="6869273" cy="767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687" y="6336381"/>
            <a:ext cx="6870778" cy="767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1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444" y="33528"/>
            <a:ext cx="720852" cy="926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218" y="218948"/>
            <a:ext cx="2002789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349121"/>
            <a:ext cx="8319134" cy="472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67343" y="6453403"/>
            <a:ext cx="179832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‹#›</a:t>
            </a:fld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4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76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5pPr>
      <a:lvl6pPr marL="390952"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6pPr>
      <a:lvl7pPr marL="781903"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7pPr>
      <a:lvl8pPr marL="1172855"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8pPr>
      <a:lvl9pPr marL="1563807" algn="l" rtl="0" fontAlgn="base">
        <a:lnSpc>
          <a:spcPct val="90000"/>
        </a:lnSpc>
        <a:spcBef>
          <a:spcPct val="0"/>
        </a:spcBef>
        <a:spcAft>
          <a:spcPct val="0"/>
        </a:spcAft>
        <a:defRPr sz="376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5476" indent="-195476" algn="l" rtl="0" fontAlgn="base">
        <a:lnSpc>
          <a:spcPct val="90000"/>
        </a:lnSpc>
        <a:spcBef>
          <a:spcPts val="855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86428" indent="-195476" algn="l" rtl="0" fontAlgn="base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379" indent="-195476" algn="l" rtl="0" fontAlgn="base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31" indent="-195476" algn="l" rtl="0" fontAlgn="base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59283" indent="-195476" algn="l" rtl="0" fontAlgn="base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50234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186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" y="33528"/>
            <a:ext cx="720852" cy="9265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915" y="6397869"/>
            <a:ext cx="6870778" cy="771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287" y="595473"/>
            <a:ext cx="6870778" cy="767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599" y="167291"/>
            <a:ext cx="8077201" cy="6026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5005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latin typeface="Times New Roman"/>
                <a:cs typeface="Times New Roman"/>
              </a:rPr>
              <a:t>                                                  </a:t>
            </a:r>
            <a:r>
              <a:rPr sz="1600" b="1" spc="-10" dirty="0" err="1" smtClean="0">
                <a:latin typeface="Times New Roman"/>
                <a:cs typeface="Times New Roman"/>
              </a:rPr>
              <a:t>Челябинская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Муниципальное общеобразовательное учреждение «Основная общеобразовательная школа №11 </a:t>
            </a:r>
            <a:r>
              <a:rPr lang="ru-RU" b="1" spc="-10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им.М.П.Аношкина</a:t>
            </a:r>
            <a:r>
              <a:rPr sz="1800" b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»</a:t>
            </a:r>
            <a:endParaRPr lang="ru-RU" sz="1800" b="1" spc="-10" dirty="0" smtClean="0">
              <a:solidFill>
                <a:srgbClr val="1F487C"/>
              </a:solidFill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5"/>
              </a:spcBef>
            </a:pPr>
            <a:endParaRPr lang="ru-RU" b="1" spc="-10" dirty="0">
              <a:solidFill>
                <a:srgbClr val="1F487C"/>
              </a:solidFill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5"/>
              </a:spcBef>
            </a:pPr>
            <a:endParaRPr lang="ru-RU" sz="1800" b="1" spc="-10" dirty="0" smtClean="0">
              <a:solidFill>
                <a:srgbClr val="1F487C"/>
              </a:solidFill>
              <a:latin typeface="Times New Roman"/>
              <a:cs typeface="Times New Roman"/>
            </a:endParaRPr>
          </a:p>
          <a:p>
            <a:pPr marR="309245" algn="ctr">
              <a:spcBef>
                <a:spcPts val="5"/>
              </a:spcBef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Презентация проекта по внедрению бережливых технологий в системе образования Челябинской области</a:t>
            </a:r>
          </a:p>
          <a:p>
            <a:pPr marR="309245" algn="ctr">
              <a:spcBef>
                <a:spcPts val="5"/>
              </a:spcBef>
            </a:pPr>
            <a:r>
              <a:rPr lang="ru-RU" sz="1800" b="1" dirty="0" smtClean="0">
                <a:solidFill>
                  <a:srgbClr val="0F243E"/>
                </a:solidFill>
                <a:latin typeface="Times New Roman"/>
                <a:cs typeface="Times New Roman"/>
              </a:rPr>
              <a:t>«Оптимизация процесса подготовки учителя к</a:t>
            </a:r>
          </a:p>
          <a:p>
            <a:pPr marR="309245" algn="ctr">
              <a:spcBef>
                <a:spcPts val="5"/>
              </a:spcBef>
            </a:pPr>
            <a:r>
              <a:rPr lang="ru-RU" sz="1800" b="1" dirty="0" smtClean="0">
                <a:solidFill>
                  <a:srgbClr val="0F243E"/>
                </a:solidFill>
                <a:latin typeface="Times New Roman"/>
                <a:cs typeface="Times New Roman"/>
              </a:rPr>
              <a:t>       проведению родительского собрания»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5"/>
              </a:spcBef>
            </a:pPr>
            <a:endParaRPr lang="ru-RU" dirty="0" smtClean="0"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5"/>
              </a:spcBef>
            </a:pPr>
            <a:endParaRPr lang="ru-RU" sz="2400" b="1" spc="-2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R="309245" algn="ctr">
              <a:lnSpc>
                <a:spcPct val="100000"/>
              </a:lnSpc>
              <a:spcBef>
                <a:spcPts val="5"/>
              </a:spcBef>
            </a:pPr>
            <a:r>
              <a:rPr lang="ru-RU" sz="24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     </a:t>
            </a:r>
            <a:endParaRPr lang="ru-RU" sz="2000" b="1" dirty="0" smtClean="0">
              <a:solidFill>
                <a:srgbClr val="0F243E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lang="ru-RU" sz="1400" spc="-50" dirty="0" smtClean="0">
                <a:solidFill>
                  <a:srgbClr val="888888"/>
                </a:solidFill>
                <a:latin typeface="Calibri"/>
                <a:cs typeface="Calibri"/>
              </a:rPr>
              <a:t>                                                                </a:t>
            </a:r>
          </a:p>
          <a:p>
            <a:pPr marR="5080" algn="r">
              <a:lnSpc>
                <a:spcPct val="100000"/>
              </a:lnSpc>
            </a:pPr>
            <a:endParaRPr lang="ru-RU" sz="1400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endParaRPr lang="ru-RU" sz="1400" spc="-50" dirty="0" smtClean="0">
              <a:solidFill>
                <a:srgbClr val="888888"/>
              </a:solidFill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endParaRPr lang="ru-RU" sz="1400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lang="ru-RU" sz="16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R="5080" algn="r">
              <a:lnSpc>
                <a:spcPct val="100000"/>
              </a:lnSpc>
            </a:pPr>
            <a:endParaRPr lang="ru-RU" sz="1600" spc="-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endParaRPr lang="ru-RU" sz="16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lang="ru-RU" sz="16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Кыштым 2025г.                                                                              </a:t>
            </a:r>
            <a:r>
              <a:rPr sz="1400" spc="-5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48000"/>
            <a:ext cx="3547710" cy="270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218" y="218948"/>
            <a:ext cx="2002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Челябинская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902" y="624957"/>
            <a:ext cx="6869273" cy="771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555" y="6419205"/>
            <a:ext cx="6870778" cy="771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523932" y="3615990"/>
            <a:ext cx="7772400" cy="363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hangingPunct="1">
              <a:lnSpc>
                <a:spcPts val="2875"/>
              </a:lnSpc>
            </a:pP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4"/>
          </p:nvPr>
        </p:nvSpPr>
        <p:spPr>
          <a:xfrm>
            <a:off x="1295399" y="3505200"/>
            <a:ext cx="7000933" cy="276999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8888856" y="6453403"/>
            <a:ext cx="1797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spc="-50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0800000" flipV="1">
            <a:off x="838200" y="1065867"/>
            <a:ext cx="6858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 dirty="0" smtClean="0">
                <a:latin typeface="Times New Roman" panose="02020603050405020304" pitchFamily="18" charset="0"/>
              </a:rPr>
              <a:t>Результаты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 реализации проекта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 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ФОТО до                                                 ФОТО после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3429000" cy="4666605"/>
          </a:xfrm>
          <a:prstGeom prst="rect">
            <a:avLst/>
          </a:prstGeom>
        </p:spPr>
      </p:pic>
      <p:pic>
        <p:nvPicPr>
          <p:cNvPr id="1026" name="Picture 2" descr="https://sun9-70.userapi.com/impg/rIDiv0UNKWtzuGgGAamb_qYTrZrwXggb4qHWcg/h1a5mOA9MQ0.jpg?size=2560x1920&amp;quality=95&amp;sign=bfc57e9ace21faced227f6a930c6605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3" y="1752600"/>
            <a:ext cx="3971868" cy="46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18" y="218948"/>
            <a:ext cx="7371182" cy="1202252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Стандарт реализации процесса (алгоритм) «Оптимизации процесса подготовки классного руководителя к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проведению родительского собрания»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" y="1828800"/>
            <a:ext cx="8877300" cy="472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7" y="1421200"/>
            <a:ext cx="2793683" cy="1981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200" y="2514600"/>
            <a:ext cx="8319134" cy="35557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218" y="218948"/>
            <a:ext cx="2002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Челябинская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902" y="624957"/>
            <a:ext cx="6869273" cy="771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555" y="6419205"/>
            <a:ext cx="6870778" cy="771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523933" y="962247"/>
            <a:ext cx="7772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3945" algn="l"/>
              </a:tabLst>
            </a:pPr>
            <a:r>
              <a:rPr lang="ru-RU" altLang="ru-RU" sz="2400" dirty="0">
                <a:solidFill>
                  <a:srgbClr val="FF0000"/>
                </a:solidFill>
              </a:rPr>
              <a:t>Ссылка на сайт </a:t>
            </a:r>
            <a:r>
              <a:rPr lang="ru-RU" altLang="ru-RU" sz="2400" dirty="0" smtClean="0">
                <a:solidFill>
                  <a:srgbClr val="FF0000"/>
                </a:solidFill>
              </a:rPr>
              <a:t>ОО  (вкладка «Бережливые технологии»)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/>
            </a:r>
            <a:br>
              <a:rPr lang="ru-RU" altLang="ru-RU" sz="2400" dirty="0">
                <a:solidFill>
                  <a:srgbClr val="FF0000"/>
                </a:solidFill>
              </a:rPr>
            </a:b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4"/>
          </p:nvPr>
        </p:nvSpPr>
        <p:spPr>
          <a:xfrm>
            <a:off x="523933" y="1905000"/>
            <a:ext cx="7772400" cy="547399"/>
          </a:xfrm>
        </p:spPr>
        <p:txBody>
          <a:bodyPr/>
          <a:lstStyle/>
          <a:p>
            <a:r>
              <a:rPr lang="en-US" dirty="0"/>
              <a:t>https://mouoosh11.ucoz.net/index/berezhlivye_tekhnologii/0-77</a:t>
            </a:r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8888856" y="6453403"/>
            <a:ext cx="1797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spc="-50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40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57745"/>
            <a:ext cx="3001646" cy="37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218" y="206755"/>
            <a:ext cx="4641850" cy="8842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10" dirty="0" smtClean="0">
                <a:latin typeface="Times New Roman"/>
                <a:cs typeface="Times New Roman"/>
              </a:rPr>
              <a:t>         </a:t>
            </a:r>
            <a:r>
              <a:rPr sz="1600" b="1" spc="-10" dirty="0" err="1" smtClean="0">
                <a:latin typeface="Times New Roman"/>
                <a:cs typeface="Times New Roman"/>
              </a:rPr>
              <a:t>Челябинская</a:t>
            </a:r>
            <a:r>
              <a:rPr sz="1600" b="1" spc="5" dirty="0" smtClean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748915">
              <a:lnSpc>
                <a:spcPct val="100000"/>
              </a:lnSpc>
            </a:pPr>
            <a:r>
              <a:rPr sz="1800" b="1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Карточка</a:t>
            </a:r>
            <a:r>
              <a:rPr sz="18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35"/>
              </a:lnSpc>
            </a:pPr>
            <a:fld id="{81D60167-4931-47E6-BA6A-407CBD079E47}" type="slidenum">
              <a:rPr sz="1400" spc="-50" dirty="0"/>
              <a:t>2</a:t>
            </a:fld>
            <a:endParaRPr sz="1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295400"/>
            <a:ext cx="7439025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18" y="218948"/>
            <a:ext cx="7486116" cy="738664"/>
          </a:xfrm>
        </p:spPr>
        <p:txBody>
          <a:bodyPr/>
          <a:lstStyle/>
          <a:p>
            <a:pPr algn="ctr"/>
            <a:r>
              <a:rPr lang="ru-RU" dirty="0" smtClean="0"/>
              <a:t>Карта текущего состояния процесса </a:t>
            </a:r>
            <a:r>
              <a:rPr lang="ru-RU" dirty="0">
                <a:solidFill>
                  <a:srgbClr val="0F243E"/>
                </a:solidFill>
              </a:rPr>
              <a:t>«Оптимизация процесса подготовки учителя к проведению родительского собрания»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868631"/>
            <a:ext cx="7696201" cy="516069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295401"/>
            <a:ext cx="8839200" cy="47749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7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18" y="218948"/>
            <a:ext cx="4094582" cy="738664"/>
          </a:xfrm>
        </p:spPr>
        <p:txBody>
          <a:bodyPr/>
          <a:lstStyle/>
          <a:p>
            <a:r>
              <a:rPr lang="ru-RU" dirty="0" smtClean="0"/>
              <a:t>Челябинская область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Анализ проблем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7612"/>
            <a:ext cx="8915399" cy="552891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8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18" y="218948"/>
            <a:ext cx="2002789" cy="246221"/>
          </a:xfrm>
        </p:spPr>
        <p:txBody>
          <a:bodyPr/>
          <a:lstStyle/>
          <a:p>
            <a:r>
              <a:rPr lang="ru-RU" dirty="0" smtClean="0"/>
              <a:t>Челябинская область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14400"/>
            <a:ext cx="7534275" cy="5410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1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18" y="228600"/>
            <a:ext cx="7486116" cy="738664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r>
              <a:rPr lang="en-US" dirty="0" smtClean="0"/>
              <a:t>  </a:t>
            </a:r>
            <a:r>
              <a:rPr lang="ru-RU" dirty="0">
                <a:solidFill>
                  <a:srgbClr val="0F243E"/>
                </a:solidFill>
              </a:rPr>
              <a:t>«Оптимизация процесса подготовки учителя к проведению родительского собрания»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1349121"/>
            <a:ext cx="8677275" cy="467677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0" y="521273"/>
            <a:ext cx="625800" cy="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652057" y="733040"/>
            <a:ext cx="1718572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781903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12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Челябинская область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082843" y="1305898"/>
            <a:ext cx="3109991" cy="2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781903" rtl="0" fontAlgn="base">
              <a:spcBef>
                <a:spcPct val="0"/>
              </a:spcBef>
              <a:spcAft>
                <a:spcPts val="1261"/>
              </a:spcAft>
            </a:pPr>
            <a:r>
              <a:rPr lang="ru-RU" altLang="ru-RU" sz="1967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План реализации проекта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6521" y="1788076"/>
          <a:ext cx="8192676" cy="4103246"/>
        </p:xfrm>
        <a:graphic>
          <a:graphicData uri="http://schemas.openxmlformats.org/drawingml/2006/table">
            <a:tbl>
              <a:tblPr/>
              <a:tblGrid>
                <a:gridCol w="200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794"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Проблема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0"/>
                      <a:r>
                        <a:rPr lang="ru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Мероприятия по решению проблемы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>
                          <a:solidFill>
                            <a:srgbClr val="FFFFFF"/>
                          </a:solidFill>
                          <a:latin typeface="Calibri"/>
                        </a:rPr>
                        <a:t>Ответственный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срок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746"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Изучение проблемы. Отсутствие каталога и картотеки научнометодического материала в электронном и бумажном виде в методическом кабинете</a:t>
                      </a:r>
                    </a:p>
                  </a:txBody>
                  <a:tcPr marL="0" marR="0" marT="0" marB="0" anchor="b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Составление картотеки сценариев собраний по распространенным темам в </a:t>
                      </a:r>
                      <a:r>
                        <a:rPr lang="ru" sz="900" dirty="0" smtClean="0">
                          <a:latin typeface="Times New Roman"/>
                        </a:rPr>
                        <a:t>МОУ «</a:t>
                      </a:r>
                      <a:r>
                        <a:rPr lang="ru-RU" sz="900" dirty="0" smtClean="0">
                          <a:latin typeface="Times New Roman"/>
                        </a:rPr>
                        <a:t>О</a:t>
                      </a:r>
                      <a:r>
                        <a:rPr lang="ru" sz="900" dirty="0" smtClean="0">
                          <a:latin typeface="Times New Roman"/>
                        </a:rPr>
                        <a:t>ОШ </a:t>
                      </a:r>
                      <a:r>
                        <a:rPr lang="ru" sz="900" dirty="0">
                          <a:latin typeface="Times New Roman"/>
                        </a:rPr>
                        <a:t>№ </a:t>
                      </a:r>
                      <a:r>
                        <a:rPr lang="en-US" sz="900" dirty="0" smtClean="0">
                          <a:latin typeface="Times New Roman"/>
                        </a:rPr>
                        <a:t>11</a:t>
                      </a:r>
                      <a:r>
                        <a:rPr lang="ru" sz="900" dirty="0" smtClean="0">
                          <a:latin typeface="Times New Roman"/>
                        </a:rPr>
                        <a:t>». </a:t>
                      </a:r>
                      <a:r>
                        <a:rPr lang="ru" sz="900" dirty="0">
                          <a:latin typeface="Times New Roman"/>
                        </a:rPr>
                        <a:t>Постоянное пополнение методической папки конспектов проведенных собраний.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ВР </a:t>
                      </a:r>
                      <a:r>
                        <a:rPr lang="ru" sz="900" dirty="0" smtClean="0">
                          <a:latin typeface="Times New Roman"/>
                        </a:rPr>
                        <a:t>Кандерова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О.В.</a:t>
                      </a:r>
                      <a:r>
                        <a:rPr lang="ru" sz="900" dirty="0" smtClean="0">
                          <a:latin typeface="Times New Roman"/>
                        </a:rPr>
                        <a:t>.,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 smtClean="0">
                          <a:latin typeface="Times New Roman"/>
                        </a:rPr>
                        <a:t>20.01.2025    </a:t>
                      </a:r>
                      <a:r>
                        <a:rPr lang="ru" sz="900" dirty="0">
                          <a:latin typeface="Times New Roman"/>
                        </a:rPr>
                        <a:t>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49"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>
                          <a:latin typeface="Times New Roman"/>
                        </a:rPr>
                        <a:t>Отсутствие стандарта подготовки и проведения собрания</a:t>
                      </a:r>
                    </a:p>
                  </a:txBody>
                  <a:tcPr marL="0" marR="0" marT="0" marB="0" anchor="b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60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Разработки алгоритма подготовки и проведения собрания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</a:t>
                      </a:r>
                      <a:r>
                        <a:rPr lang="ru" sz="900" dirty="0" smtClean="0">
                          <a:latin typeface="Times New Roman"/>
                        </a:rPr>
                        <a:t>ВР</a:t>
                      </a:r>
                      <a:r>
                        <a:rPr lang="ru" sz="900" baseline="0" dirty="0" smtClean="0">
                          <a:latin typeface="Times New Roman"/>
                        </a:rPr>
                        <a:t> Кандерова О.В.</a:t>
                      </a:r>
                      <a:r>
                        <a:rPr lang="ru" sz="900" dirty="0" smtClean="0">
                          <a:latin typeface="Times New Roman"/>
                        </a:rPr>
                        <a:t>.,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 anchor="b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63">
                <a:tc>
                  <a:txBody>
                    <a:bodyPr/>
                    <a:lstStyle/>
                    <a:p>
                      <a:pPr indent="0" algn="just">
                        <a:lnSpc>
                          <a:spcPts val="1512"/>
                        </a:lnSpc>
                      </a:pPr>
                      <a:r>
                        <a:rPr lang="ru" sz="900">
                          <a:latin typeface="Times New Roman"/>
                        </a:rPr>
                        <a:t>Недостаточное владение проектировочными навыками у классных руководителях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84"/>
                        </a:lnSpc>
                      </a:pPr>
                      <a:r>
                        <a:rPr lang="ru" sz="900">
                          <a:latin typeface="Times New Roman"/>
                        </a:rPr>
                        <a:t>Повышение квалификации по данному направлению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</a:t>
                      </a:r>
                      <a:r>
                        <a:rPr lang="ru" sz="900" dirty="0" smtClean="0">
                          <a:latin typeface="Times New Roman"/>
                        </a:rPr>
                        <a:t>УР Белоусова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В.В.</a:t>
                      </a:r>
                      <a:endParaRPr lang="ru" sz="900" dirty="0"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06">
                <a:tc>
                  <a:txBody>
                    <a:bodyPr/>
                    <a:lstStyle/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Недостаточное владение ИКТ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60"/>
                        </a:lnSpc>
                      </a:pPr>
                      <a:r>
                        <a:rPr lang="ru" sz="900">
                          <a:latin typeface="Times New Roman"/>
                        </a:rPr>
                        <a:t>Знакомство с требованиями. Составление шаблона протокола.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ВР </a:t>
                      </a:r>
                      <a:r>
                        <a:rPr lang="ru" sz="900" dirty="0" smtClean="0">
                          <a:latin typeface="Times New Roman"/>
                        </a:rPr>
                        <a:t>Кандерова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О.В.</a:t>
                      </a:r>
                      <a:r>
                        <a:rPr lang="ru" sz="900" dirty="0" smtClean="0">
                          <a:latin typeface="Times New Roman"/>
                        </a:rPr>
                        <a:t>.,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859"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>
                          <a:latin typeface="Times New Roman"/>
                        </a:rPr>
                        <a:t>Недостаточное владение навыками заполнения протокола собрания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>
                          <a:latin typeface="Times New Roman"/>
                        </a:rPr>
                        <a:t>Дублирование условных обозначений, используемых на кабан-доске в отчётной документации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</a:t>
                      </a:r>
                      <a:r>
                        <a:rPr lang="ru" sz="900" dirty="0" smtClean="0">
                          <a:latin typeface="Times New Roman"/>
                        </a:rPr>
                        <a:t>ВР Кандерова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О.В.</a:t>
                      </a:r>
                      <a:r>
                        <a:rPr lang="ru" sz="900" dirty="0" smtClean="0">
                          <a:latin typeface="Times New Roman"/>
                        </a:rPr>
                        <a:t>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10" name="Rectangle 5"/>
          <p:cNvSpPr>
            <a:spLocks noChangeArrowheads="1"/>
          </p:cNvSpPr>
          <p:nvPr/>
        </p:nvSpPr>
        <p:spPr bwMode="auto">
          <a:xfrm>
            <a:off x="8286071" y="6025864"/>
            <a:ext cx="93667" cy="1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781903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12" b="1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92265"/>
              </p:ext>
            </p:extLst>
          </p:nvPr>
        </p:nvGraphicFramePr>
        <p:xfrm>
          <a:off x="486521" y="1745722"/>
          <a:ext cx="8192676" cy="4655077"/>
        </p:xfrm>
        <a:graphic>
          <a:graphicData uri="http://schemas.openxmlformats.org/drawingml/2006/table">
            <a:tbl>
              <a:tblPr/>
              <a:tblGrid>
                <a:gridCol w="200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472"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Проблема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0"/>
                      <a:r>
                        <a:rPr lang="ru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Мероприятия по решению проблемы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>
                          <a:solidFill>
                            <a:srgbClr val="FFFFFF"/>
                          </a:solidFill>
                          <a:latin typeface="Calibri"/>
                        </a:rPr>
                        <a:t>Ответственный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срок</a:t>
                      </a:r>
                    </a:p>
                  </a:txBody>
                  <a:tcPr marL="0" marR="0" marT="0" marB="0">
                    <a:solidFill>
                      <a:srgbClr val="01B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082"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Изучение проблемы. Отсутствие каталога и картотеки научнометодического материала в электронном и бумажном виде в методическом кабинете</a:t>
                      </a:r>
                    </a:p>
                  </a:txBody>
                  <a:tcPr marL="0" marR="0" marT="0" marB="0" anchor="b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Составление картотеки сценариев собраний по распространенным темам в </a:t>
                      </a:r>
                      <a:r>
                        <a:rPr lang="ru" sz="900" dirty="0" smtClean="0">
                          <a:latin typeface="Times New Roman"/>
                        </a:rPr>
                        <a:t>МОУ «</a:t>
                      </a:r>
                      <a:r>
                        <a:rPr lang="ru-RU" sz="900" dirty="0" smtClean="0">
                          <a:latin typeface="Times New Roman"/>
                        </a:rPr>
                        <a:t>О</a:t>
                      </a:r>
                      <a:r>
                        <a:rPr lang="ru" sz="900" dirty="0" smtClean="0">
                          <a:latin typeface="Times New Roman"/>
                        </a:rPr>
                        <a:t>ОШ </a:t>
                      </a:r>
                      <a:r>
                        <a:rPr lang="ru" sz="900" dirty="0">
                          <a:latin typeface="Times New Roman"/>
                        </a:rPr>
                        <a:t>№ </a:t>
                      </a:r>
                      <a:r>
                        <a:rPr lang="en-US" sz="900" dirty="0" smtClean="0">
                          <a:latin typeface="Times New Roman"/>
                        </a:rPr>
                        <a:t>11</a:t>
                      </a:r>
                      <a:r>
                        <a:rPr lang="ru" sz="900" dirty="0" smtClean="0">
                          <a:latin typeface="Times New Roman"/>
                        </a:rPr>
                        <a:t>». </a:t>
                      </a:r>
                      <a:r>
                        <a:rPr lang="ru" sz="900" dirty="0">
                          <a:latin typeface="Times New Roman"/>
                        </a:rPr>
                        <a:t>Постоянное пополнение методической папки конспектов проведенных собраний.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ВР </a:t>
                      </a:r>
                      <a:r>
                        <a:rPr lang="ru" sz="900" dirty="0" smtClean="0">
                          <a:latin typeface="Times New Roman"/>
                        </a:rPr>
                        <a:t>Кандерова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О.В.</a:t>
                      </a:r>
                      <a:r>
                        <a:rPr lang="ru" sz="900" dirty="0" smtClean="0">
                          <a:latin typeface="Times New Roman"/>
                        </a:rPr>
                        <a:t>.,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 smtClean="0">
                          <a:latin typeface="Times New Roman"/>
                        </a:rPr>
                        <a:t>20.01.2025    </a:t>
                      </a:r>
                      <a:r>
                        <a:rPr lang="ru" sz="900" dirty="0">
                          <a:latin typeface="Times New Roman"/>
                        </a:rPr>
                        <a:t>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59"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>
                          <a:latin typeface="Times New Roman"/>
                        </a:rPr>
                        <a:t>Отсутствие стандарта подготовки и проведения собрания</a:t>
                      </a:r>
                    </a:p>
                  </a:txBody>
                  <a:tcPr marL="0" marR="0" marT="0" marB="0" anchor="b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60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Разработки алгоритма подготовки и проведения собрания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</a:t>
                      </a:r>
                      <a:r>
                        <a:rPr lang="ru" sz="900" dirty="0" smtClean="0">
                          <a:latin typeface="Times New Roman"/>
                        </a:rPr>
                        <a:t>ВР</a:t>
                      </a:r>
                      <a:r>
                        <a:rPr lang="ru" sz="900" baseline="0" dirty="0" smtClean="0">
                          <a:latin typeface="Times New Roman"/>
                        </a:rPr>
                        <a:t> Кандерова О.В.</a:t>
                      </a:r>
                      <a:r>
                        <a:rPr lang="ru" sz="900" dirty="0" smtClean="0">
                          <a:latin typeface="Times New Roman"/>
                        </a:rPr>
                        <a:t>.,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 anchor="b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59">
                <a:tc>
                  <a:txBody>
                    <a:bodyPr/>
                    <a:lstStyle/>
                    <a:p>
                      <a:pPr indent="0" algn="just">
                        <a:lnSpc>
                          <a:spcPts val="1512"/>
                        </a:lnSpc>
                      </a:pPr>
                      <a:r>
                        <a:rPr lang="ru" sz="900">
                          <a:latin typeface="Times New Roman"/>
                        </a:rPr>
                        <a:t>Недостаточное владение проектировочными навыками у классных руководителях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84"/>
                        </a:lnSpc>
                      </a:pPr>
                      <a:r>
                        <a:rPr lang="ru" sz="900">
                          <a:latin typeface="Times New Roman"/>
                        </a:rPr>
                        <a:t>Повышение квалификации по данному направлению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</a:t>
                      </a:r>
                      <a:r>
                        <a:rPr lang="ru" sz="900" dirty="0" smtClean="0">
                          <a:latin typeface="Times New Roman"/>
                        </a:rPr>
                        <a:t>УР Белоусова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В.В.</a:t>
                      </a:r>
                      <a:endParaRPr lang="ru" sz="900" dirty="0"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46">
                <a:tc>
                  <a:txBody>
                    <a:bodyPr/>
                    <a:lstStyle/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Недостаточное владение ИКТ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60"/>
                        </a:lnSpc>
                      </a:pPr>
                      <a:r>
                        <a:rPr lang="ru" sz="900">
                          <a:latin typeface="Times New Roman"/>
                        </a:rPr>
                        <a:t>Знакомство с требованиями. Составление шаблона протокола.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ВР </a:t>
                      </a:r>
                      <a:r>
                        <a:rPr lang="ru" sz="900" dirty="0" smtClean="0">
                          <a:latin typeface="Times New Roman"/>
                        </a:rPr>
                        <a:t>Кандерова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О.В.</a:t>
                      </a:r>
                      <a:r>
                        <a:rPr lang="ru" sz="900" dirty="0" smtClean="0">
                          <a:latin typeface="Times New Roman"/>
                        </a:rPr>
                        <a:t>.,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359"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>
                          <a:latin typeface="Times New Roman"/>
                        </a:rPr>
                        <a:t>Недостаточное владение навыками заполнения протокола собрания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>
                          <a:latin typeface="Times New Roman"/>
                        </a:rPr>
                        <a:t>Дублирование условных обозначений, используемых на кабан-доске в отчётной документации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36"/>
                        </a:lnSpc>
                      </a:pPr>
                      <a:r>
                        <a:rPr lang="ru" sz="900" dirty="0">
                          <a:latin typeface="Times New Roman"/>
                        </a:rPr>
                        <a:t>Заместитель директора по </a:t>
                      </a:r>
                      <a:r>
                        <a:rPr lang="ru" sz="900" dirty="0" smtClean="0">
                          <a:latin typeface="Times New Roman"/>
                        </a:rPr>
                        <a:t>ВР Кандерова</a:t>
                      </a:r>
                      <a:r>
                        <a:rPr lang="ru" sz="900" baseline="0" dirty="0" smtClean="0">
                          <a:latin typeface="Times New Roman"/>
                        </a:rPr>
                        <a:t> О.В.</a:t>
                      </a:r>
                      <a:r>
                        <a:rPr lang="ru" sz="900" dirty="0" smtClean="0">
                          <a:latin typeface="Times New Roman"/>
                        </a:rPr>
                        <a:t> </a:t>
                      </a:r>
                      <a:r>
                        <a:rPr lang="ru" sz="900" dirty="0">
                          <a:latin typeface="Times New Roman"/>
                        </a:rPr>
                        <a:t>классные руководители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20"/>
                        </a:spcAft>
                      </a:pPr>
                      <a:r>
                        <a:rPr lang="ru" sz="900" dirty="0">
                          <a:latin typeface="Times New Roman"/>
                        </a:rPr>
                        <a:t>31.03.2025    г. -</a:t>
                      </a:r>
                    </a:p>
                    <a:p>
                      <a:pPr indent="0" algn="just"/>
                      <a:r>
                        <a:rPr lang="ru" sz="900" dirty="0">
                          <a:latin typeface="Times New Roman"/>
                        </a:rPr>
                        <a:t>25.04.2025    г.</a:t>
                      </a:r>
                    </a:p>
                  </a:txBody>
                  <a:tcPr marL="0" marR="0" marT="0" marB="0">
                    <a:solidFill>
                      <a:srgbClr val="9F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0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218" y="218948"/>
            <a:ext cx="2002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Челябинская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902" y="624957"/>
            <a:ext cx="6869273" cy="771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555" y="6419205"/>
            <a:ext cx="6870778" cy="771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3945" algn="l"/>
              </a:tabLst>
            </a:pPr>
            <a:r>
              <a:rPr sz="2400" dirty="0">
                <a:solidFill>
                  <a:srgbClr val="0070C0"/>
                </a:solidFill>
              </a:rPr>
              <a:t>Достигнутые</a:t>
            </a:r>
            <a:r>
              <a:rPr sz="2400" spc="-100" dirty="0">
                <a:solidFill>
                  <a:srgbClr val="0070C0"/>
                </a:solidFill>
              </a:rPr>
              <a:t> </a:t>
            </a:r>
            <a:r>
              <a:rPr sz="2400" spc="-10" dirty="0">
                <a:solidFill>
                  <a:srgbClr val="0070C0"/>
                </a:solidFill>
              </a:rPr>
              <a:t>результаты</a:t>
            </a:r>
            <a:r>
              <a:rPr sz="2400" dirty="0">
                <a:solidFill>
                  <a:srgbClr val="0070C0"/>
                </a:solidFill>
              </a:rPr>
              <a:t>	</a:t>
            </a:r>
            <a:r>
              <a:rPr sz="2400" dirty="0" err="1">
                <a:solidFill>
                  <a:srgbClr val="0070C0"/>
                </a:solidFill>
              </a:rPr>
              <a:t>по</a:t>
            </a:r>
            <a:r>
              <a:rPr sz="2400" spc="-20" dirty="0">
                <a:solidFill>
                  <a:srgbClr val="0070C0"/>
                </a:solidFill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</a:rPr>
              <a:t>проекту</a:t>
            </a:r>
            <a:r>
              <a:rPr lang="ru-RU" sz="2400" spc="-10" dirty="0" smtClean="0">
                <a:solidFill>
                  <a:srgbClr val="0070C0"/>
                </a:solidFill>
              </a:rPr>
              <a:t> (было, стало)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4"/>
          </p:nvPr>
        </p:nvSpPr>
        <p:spPr>
          <a:xfrm>
            <a:off x="1295399" y="3505200"/>
            <a:ext cx="7000933" cy="2769989"/>
          </a:xfrm>
        </p:spPr>
        <p:txBody>
          <a:bodyPr/>
          <a:lstStyle/>
          <a:p>
            <a:r>
              <a:rPr lang="ru-RU" dirty="0" smtClean="0"/>
              <a:t>          ЭКОНОМИЯ </a:t>
            </a:r>
            <a:r>
              <a:rPr lang="ru-RU" dirty="0"/>
              <a:t>ВРЕМЕНИ или других ресурсов:</a:t>
            </a:r>
          </a:p>
          <a:p>
            <a:r>
              <a:rPr lang="ru-RU" dirty="0" smtClean="0"/>
              <a:t>                       125 </a:t>
            </a:r>
            <a:r>
              <a:rPr lang="ru-RU" dirty="0"/>
              <a:t>мин -единицы измерения 50 %</a:t>
            </a:r>
          </a:p>
          <a:p>
            <a:r>
              <a:rPr lang="ru-RU" dirty="0" smtClean="0"/>
              <a:t>             СНИЖЕНИЕ </a:t>
            </a:r>
            <a:r>
              <a:rPr lang="ru-RU" dirty="0"/>
              <a:t>ВРЕМЕННЫХ ПОТЕРЬ ЗА </a:t>
            </a:r>
            <a:r>
              <a:rPr lang="ru-RU" dirty="0" smtClean="0"/>
              <a:t>СЧЕТ</a:t>
            </a:r>
          </a:p>
          <a:p>
            <a:r>
              <a:rPr lang="ru-RU" dirty="0" smtClean="0"/>
              <a:t>1. </a:t>
            </a:r>
            <a:r>
              <a:rPr lang="ru-RU" dirty="0"/>
              <a:t>Наличие в методическом кабинете электронного каталога литературы и сценариев</a:t>
            </a:r>
          </a:p>
          <a:p>
            <a:r>
              <a:rPr lang="ru-RU" dirty="0"/>
              <a:t>собраний.</a:t>
            </a:r>
          </a:p>
          <a:p>
            <a:r>
              <a:rPr lang="ru-RU" dirty="0"/>
              <a:t>2. Наличие алгоритма подготовки и проведения собрания.</a:t>
            </a:r>
          </a:p>
          <a:p>
            <a:r>
              <a:rPr lang="ru-RU" dirty="0"/>
              <a:t>3. Сокращение времени при разработке сценария.</a:t>
            </a:r>
          </a:p>
          <a:p>
            <a:r>
              <a:rPr lang="ru-RU" dirty="0"/>
              <a:t>4. Копилка презентаций. Сокращение времени.</a:t>
            </a:r>
          </a:p>
          <a:p>
            <a:r>
              <a:rPr lang="ru-RU" dirty="0"/>
              <a:t>5. Сокращение времени при написании протокола собрания.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8856" y="6453403"/>
            <a:ext cx="1797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spc="-5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2457" y="1379601"/>
            <a:ext cx="305054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 sz="1800" b="1" dirty="0" smtClean="0">
                <a:solidFill>
                  <a:srgbClr val="00B0F0"/>
                </a:solidFill>
                <a:latin typeface="Tahoma" panose="020B0604030504040204" pitchFamily="34" charset="0"/>
              </a:rPr>
              <a:t>Время протекания процесса: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77113"/>
              </p:ext>
            </p:extLst>
          </p:nvPr>
        </p:nvGraphicFramePr>
        <p:xfrm>
          <a:off x="1425555" y="2633348"/>
          <a:ext cx="6472238" cy="609600"/>
        </p:xfrm>
        <a:graphic>
          <a:graphicData uri="http://schemas.openxmlformats.org/drawingml/2006/table">
            <a:tbl>
              <a:tblPr/>
              <a:tblGrid>
                <a:gridCol w="2941638">
                  <a:extLst>
                    <a:ext uri="{9D8B030D-6E8A-4147-A177-3AD203B41FA5}">
                      <a16:colId xmlns:a16="http://schemas.microsoft.com/office/drawing/2014/main" val="1071837095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3982908789"/>
                    </a:ext>
                  </a:extLst>
                </a:gridCol>
              </a:tblGrid>
              <a:tr h="204928">
                <a:tc>
                  <a:txBody>
                    <a:bodyPr/>
                    <a:lstStyle>
                      <a:lvl1pPr marL="3048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БЫЛО: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СТАЛО: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77590"/>
                  </a:ext>
                </a:extLst>
              </a:tr>
              <a:tr h="269122">
                <a:tc>
                  <a:txBody>
                    <a:bodyPr/>
                    <a:lstStyle>
                      <a:lvl1pPr marL="3048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92A7"/>
                          </a:solidFill>
                          <a:effectLst/>
                          <a:latin typeface="Tahoma" panose="020B0604030504040204" pitchFamily="34" charset="0"/>
                        </a:rPr>
                        <a:t>250 мин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7A87"/>
                          </a:solidFill>
                          <a:effectLst/>
                          <a:latin typeface="Tahoma" panose="020B0604030504040204" pitchFamily="34" charset="0"/>
                        </a:rPr>
                        <a:t>125 мин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95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218" y="218948"/>
            <a:ext cx="2002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Челябинская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902" y="624957"/>
            <a:ext cx="6869273" cy="771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555" y="6419205"/>
            <a:ext cx="6870778" cy="771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4082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hangingPunct="1">
              <a:lnSpc>
                <a:spcPts val="2875"/>
              </a:lnSpc>
            </a:pPr>
            <a: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  <a:t>Использование    элементов    «бережливого</a:t>
            </a:r>
            <a:b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  <a:t>производства» (план подготовки родительского собрания) позволяет:</a:t>
            </a:r>
            <a:b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  <a:t>- Повышение квалификации классного руководителя по данному направлению</a:t>
            </a:r>
            <a:b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  <a:t>-Сокращение рабочего времени классного руководителя на подготовку и проведения собрания Использованные    инструменты бережливых</a:t>
            </a:r>
            <a:b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  <a:t>технологий:</a:t>
            </a:r>
            <a:b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  <a:t>Картирование, алгоритмы действий</a:t>
            </a:r>
            <a:br>
              <a:rPr lang="ru-RU" altLang="ru-RU" sz="2400" dirty="0">
                <a:solidFill>
                  <a:srgbClr val="376092"/>
                </a:solidFill>
                <a:latin typeface="Times New Roman" panose="02020603050405020304" pitchFamily="18" charset="0"/>
              </a:rPr>
            </a:b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4"/>
          </p:nvPr>
        </p:nvSpPr>
        <p:spPr>
          <a:xfrm>
            <a:off x="1295399" y="3505200"/>
            <a:ext cx="7000933" cy="276999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8888856" y="6453403"/>
            <a:ext cx="1797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spc="-5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1379601"/>
            <a:ext cx="57150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Выполнение плана реализации проекта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8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579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Office Theme</vt:lpstr>
      <vt:lpstr>1_Office Theme</vt:lpstr>
      <vt:lpstr>Презентация PowerPoint</vt:lpstr>
      <vt:lpstr>Презентация PowerPoint</vt:lpstr>
      <vt:lpstr>Карта текущего состояния процесса «Оптимизация процесса подготовки учителя к проведению родительского собрания» </vt:lpstr>
      <vt:lpstr>Челябинская область  Анализ проблем </vt:lpstr>
      <vt:lpstr>Челябинская область </vt:lpstr>
      <vt:lpstr>Карта целевого состояния процесса  «Оптимизация процесса подготовки учителя к проведению родительского собрания» </vt:lpstr>
      <vt:lpstr>Презентация PowerPoint</vt:lpstr>
      <vt:lpstr>Достигнутые результаты по проекту (было, стало)</vt:lpstr>
      <vt:lpstr>Использование    элементов    «бережливого производства» (план подготовки родительского собрания) позволяет: - Повышение квалификации классного руководителя по данному направлению -Сокращение рабочего времени классного руководителя на подготовку и проведения собрания Использованные    инструменты бережливых технологий: Картирование, алгоритмы действий </vt:lpstr>
      <vt:lpstr>Презентация PowerPoint</vt:lpstr>
      <vt:lpstr>Стандарт реализации процесса (алгоритм) «Оптимизации процесса подготовки классного руководителя к проведению родительского собрания» </vt:lpstr>
      <vt:lpstr>Ссылка на сайт ОО  (вкладка «Бережливые технологии»)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ученик</cp:lastModifiedBy>
  <cp:revision>15</cp:revision>
  <dcterms:created xsi:type="dcterms:W3CDTF">2025-05-12T09:04:24Z</dcterms:created>
  <dcterms:modified xsi:type="dcterms:W3CDTF">2025-05-13T10:16:03Z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2025-05-12T00:00:00Z</vt:filetime>
  </property>
  <property fmtid="{D5CDD505-2E9C-101B-9397-08002B2CF9AE}" pid="5" name="Producer">
    <vt:lpwstr>Microsoft® PowerPoint® 2016</vt:lpwstr>
  </property>
</Properties>
</file>